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7" r:id="rId7"/>
    <p:sldId id="260" r:id="rId8"/>
    <p:sldId id="261" r:id="rId9"/>
    <p:sldId id="259"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E3124"/>
    <a:srgbClr val="1E2A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BFBB24-0B05-48AF-B35D-F8AC4A7EA525}" v="75" dt="2021-02-12T14:48:46.6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5BA0-CF88-419B-9924-5BED09EA3182}"/>
              </a:ext>
            </a:extLst>
          </p:cNvPr>
          <p:cNvSpPr>
            <a:spLocks noGrp="1"/>
          </p:cNvSpPr>
          <p:nvPr>
            <p:ph type="ctrTitle"/>
          </p:nvPr>
        </p:nvSpPr>
        <p:spPr>
          <a:xfrm>
            <a:off x="1524000" y="1361282"/>
            <a:ext cx="9144000" cy="2884147"/>
          </a:xfrm>
        </p:spPr>
        <p:txBody>
          <a:bodyPr anchor="b"/>
          <a:lstStyle>
            <a:lvl1pPr algn="l">
              <a:defRPr sz="6000" b="1" i="0" cap="all" baseline="0">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85977E29-601F-4A18-BFF1-32F99F38D1F8}"/>
              </a:ext>
            </a:extLst>
          </p:cNvPr>
          <p:cNvSpPr>
            <a:spLocks noGrp="1"/>
          </p:cNvSpPr>
          <p:nvPr>
            <p:ph type="subTitle" idx="1"/>
          </p:nvPr>
        </p:nvSpPr>
        <p:spPr>
          <a:xfrm>
            <a:off x="1524000" y="4366726"/>
            <a:ext cx="9144000" cy="891073"/>
          </a:xfrm>
        </p:spPr>
        <p:txBody>
          <a:bodyPr/>
          <a:lstStyle>
            <a:lvl1pPr marL="0" indent="0" algn="l">
              <a:buNone/>
              <a:defRPr sz="2400" cap="all" baseline="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A5655E1-70F4-456E-AA02-CBA857720BA7}"/>
              </a:ext>
            </a:extLst>
          </p:cNvPr>
          <p:cNvSpPr>
            <a:spLocks noGrp="1"/>
          </p:cNvSpPr>
          <p:nvPr>
            <p:ph type="dt" sz="half" idx="10"/>
          </p:nvPr>
        </p:nvSpPr>
        <p:spPr>
          <a:xfrm>
            <a:off x="1524000" y="6328356"/>
            <a:ext cx="2743200" cy="365125"/>
          </a:xfrm>
        </p:spPr>
        <p:txBody>
          <a:bodyPr/>
          <a:lstStyle/>
          <a:p>
            <a:fld id="{54166E55-6B42-4B71-B666-A8850633EA74}" type="datetimeFigureOut">
              <a:rPr lang="en-US" smtClean="0"/>
              <a:t>4/15/2021</a:t>
            </a:fld>
            <a:endParaRPr lang="en-US"/>
          </a:p>
        </p:txBody>
      </p:sp>
      <p:sp>
        <p:nvSpPr>
          <p:cNvPr id="5" name="Footer Placeholder 4">
            <a:extLst>
              <a:ext uri="{FF2B5EF4-FFF2-40B4-BE49-F238E27FC236}">
                <a16:creationId xmlns:a16="http://schemas.microsoft.com/office/drawing/2014/main" id="{C7DF94EA-E373-4D7C-BE9B-C717BFFF31EC}"/>
              </a:ext>
            </a:extLst>
          </p:cNvPr>
          <p:cNvSpPr>
            <a:spLocks noGrp="1"/>
          </p:cNvSpPr>
          <p:nvPr>
            <p:ph type="ftr" sz="quarter" idx="11"/>
          </p:nvPr>
        </p:nvSpPr>
        <p:spPr>
          <a:xfrm>
            <a:off x="4724400" y="6328356"/>
            <a:ext cx="4114800" cy="365125"/>
          </a:xfrm>
        </p:spPr>
        <p:txBody>
          <a:bodyPr/>
          <a:lstStyle/>
          <a:p>
            <a:endParaRPr lang="en-US"/>
          </a:p>
        </p:txBody>
      </p:sp>
      <p:sp>
        <p:nvSpPr>
          <p:cNvPr id="6" name="Slide Number Placeholder 5">
            <a:extLst>
              <a:ext uri="{FF2B5EF4-FFF2-40B4-BE49-F238E27FC236}">
                <a16:creationId xmlns:a16="http://schemas.microsoft.com/office/drawing/2014/main" id="{59E7E05C-5F74-4EA3-84F3-3488B7209E82}"/>
              </a:ext>
            </a:extLst>
          </p:cNvPr>
          <p:cNvSpPr>
            <a:spLocks noGrp="1"/>
          </p:cNvSpPr>
          <p:nvPr>
            <p:ph type="sldNum" sz="quarter" idx="12"/>
          </p:nvPr>
        </p:nvSpPr>
        <p:spPr>
          <a:xfrm>
            <a:off x="11353800" y="6358551"/>
            <a:ext cx="640082" cy="365125"/>
          </a:xfrm>
        </p:spPr>
        <p:txBody>
          <a:bodyPr/>
          <a:lstStyle/>
          <a:p>
            <a:fld id="{216E6552-7BB4-4797-8CFF-30BE499E2CB7}" type="slidenum">
              <a:rPr lang="en-US" smtClean="0"/>
              <a:t>‹#›</a:t>
            </a:fld>
            <a:endParaRPr lang="en-US"/>
          </a:p>
        </p:txBody>
      </p:sp>
      <p:sp>
        <p:nvSpPr>
          <p:cNvPr id="7" name="Rectangle 6">
            <a:extLst>
              <a:ext uri="{FF2B5EF4-FFF2-40B4-BE49-F238E27FC236}">
                <a16:creationId xmlns:a16="http://schemas.microsoft.com/office/drawing/2014/main" id="{6C5E696F-E4B5-494A-83F3-36070A1D0E20}"/>
              </a:ext>
            </a:extLst>
          </p:cNvPr>
          <p:cNvSpPr/>
          <p:nvPr userDrawn="1"/>
        </p:nvSpPr>
        <p:spPr>
          <a:xfrm>
            <a:off x="-76912" y="-76912"/>
            <a:ext cx="915112" cy="6999005"/>
          </a:xfrm>
          <a:prstGeom prst="rect">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close up of a logo&#10;&#10;Description automatically generated">
            <a:extLst>
              <a:ext uri="{FF2B5EF4-FFF2-40B4-BE49-F238E27FC236}">
                <a16:creationId xmlns:a16="http://schemas.microsoft.com/office/drawing/2014/main" id="{800C95C6-85DF-4B7F-9B2A-7F301035A2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596108" y="5403546"/>
            <a:ext cx="2084161" cy="495709"/>
          </a:xfrm>
          <a:prstGeom prst="rect">
            <a:avLst/>
          </a:prstGeom>
        </p:spPr>
      </p:pic>
      <p:pic>
        <p:nvPicPr>
          <p:cNvPr id="10" name="Picture 2" descr="C:\Users\dcv0761\AppData\Local\Microsoft\Windows\Temporary Internet Files\Content.Outlook\6C3ZBGX3\TN Division of TennCare ColorPMS_.png">
            <a:extLst>
              <a:ext uri="{FF2B5EF4-FFF2-40B4-BE49-F238E27FC236}">
                <a16:creationId xmlns:a16="http://schemas.microsoft.com/office/drawing/2014/main" id="{1E762C8C-9296-4D5D-9577-8042106FE00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rot="16200000">
            <a:off x="-175581" y="598741"/>
            <a:ext cx="1235989" cy="495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11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Dar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5BA0-CF88-419B-9924-5BED09EA3182}"/>
              </a:ext>
            </a:extLst>
          </p:cNvPr>
          <p:cNvSpPr>
            <a:spLocks noGrp="1"/>
          </p:cNvSpPr>
          <p:nvPr>
            <p:ph type="ctrTitle"/>
          </p:nvPr>
        </p:nvSpPr>
        <p:spPr>
          <a:xfrm>
            <a:off x="1524000" y="1361282"/>
            <a:ext cx="9144000" cy="2884147"/>
          </a:xfrm>
        </p:spPr>
        <p:txBody>
          <a:bodyPr anchor="b"/>
          <a:lstStyle>
            <a:lvl1pPr algn="l">
              <a:defRPr sz="6000" b="1" i="0" cap="all" baseline="0">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85977E29-601F-4A18-BFF1-32F99F38D1F8}"/>
              </a:ext>
            </a:extLst>
          </p:cNvPr>
          <p:cNvSpPr>
            <a:spLocks noGrp="1"/>
          </p:cNvSpPr>
          <p:nvPr>
            <p:ph type="subTitle" idx="1"/>
          </p:nvPr>
        </p:nvSpPr>
        <p:spPr>
          <a:xfrm>
            <a:off x="1524000" y="4366726"/>
            <a:ext cx="9144000" cy="891073"/>
          </a:xfrm>
        </p:spPr>
        <p:txBody>
          <a:bodyPr/>
          <a:lstStyle>
            <a:lvl1pPr marL="0" indent="0" algn="l">
              <a:buNone/>
              <a:defRPr sz="2400" cap="all" baseline="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A5655E1-70F4-456E-AA02-CBA857720BA7}"/>
              </a:ext>
            </a:extLst>
          </p:cNvPr>
          <p:cNvSpPr>
            <a:spLocks noGrp="1"/>
          </p:cNvSpPr>
          <p:nvPr>
            <p:ph type="dt" sz="half" idx="10"/>
          </p:nvPr>
        </p:nvSpPr>
        <p:spPr>
          <a:xfrm>
            <a:off x="1524000" y="6342090"/>
            <a:ext cx="2743200" cy="365125"/>
          </a:xfrm>
        </p:spPr>
        <p:txBody>
          <a:bodyPr/>
          <a:lstStyle/>
          <a:p>
            <a:fld id="{54166E55-6B42-4B71-B666-A8850633EA74}" type="datetimeFigureOut">
              <a:rPr lang="en-US" smtClean="0"/>
              <a:t>4/15/2021</a:t>
            </a:fld>
            <a:endParaRPr lang="en-US"/>
          </a:p>
        </p:txBody>
      </p:sp>
      <p:sp>
        <p:nvSpPr>
          <p:cNvPr id="5" name="Footer Placeholder 4">
            <a:extLst>
              <a:ext uri="{FF2B5EF4-FFF2-40B4-BE49-F238E27FC236}">
                <a16:creationId xmlns:a16="http://schemas.microsoft.com/office/drawing/2014/main" id="{C7DF94EA-E373-4D7C-BE9B-C717BFFF31EC}"/>
              </a:ext>
            </a:extLst>
          </p:cNvPr>
          <p:cNvSpPr>
            <a:spLocks noGrp="1"/>
          </p:cNvSpPr>
          <p:nvPr>
            <p:ph type="ftr" sz="quarter" idx="11"/>
          </p:nvPr>
        </p:nvSpPr>
        <p:spPr>
          <a:xfrm>
            <a:off x="4724400" y="6342090"/>
            <a:ext cx="4114800" cy="365125"/>
          </a:xfrm>
        </p:spPr>
        <p:txBody>
          <a:bodyPr/>
          <a:lstStyle/>
          <a:p>
            <a:endParaRPr lang="en-US"/>
          </a:p>
        </p:txBody>
      </p:sp>
      <p:sp>
        <p:nvSpPr>
          <p:cNvPr id="6" name="Slide Number Placeholder 5">
            <a:extLst>
              <a:ext uri="{FF2B5EF4-FFF2-40B4-BE49-F238E27FC236}">
                <a16:creationId xmlns:a16="http://schemas.microsoft.com/office/drawing/2014/main" id="{59E7E05C-5F74-4EA3-84F3-3488B7209E82}"/>
              </a:ext>
            </a:extLst>
          </p:cNvPr>
          <p:cNvSpPr>
            <a:spLocks noGrp="1"/>
          </p:cNvSpPr>
          <p:nvPr>
            <p:ph type="sldNum" sz="quarter" idx="12"/>
          </p:nvPr>
        </p:nvSpPr>
        <p:spPr>
          <a:xfrm>
            <a:off x="11353800" y="6358551"/>
            <a:ext cx="640082" cy="365125"/>
          </a:xfrm>
        </p:spPr>
        <p:txBody>
          <a:bodyPr/>
          <a:lstStyle/>
          <a:p>
            <a:fld id="{216E6552-7BB4-4797-8CFF-30BE499E2CB7}" type="slidenum">
              <a:rPr lang="en-US" smtClean="0"/>
              <a:t>‹#›</a:t>
            </a:fld>
            <a:endParaRPr lang="en-US"/>
          </a:p>
        </p:txBody>
      </p:sp>
      <p:sp>
        <p:nvSpPr>
          <p:cNvPr id="10" name="Rectangle 9">
            <a:extLst>
              <a:ext uri="{FF2B5EF4-FFF2-40B4-BE49-F238E27FC236}">
                <a16:creationId xmlns:a16="http://schemas.microsoft.com/office/drawing/2014/main" id="{6980416E-B402-4A15-B7E0-54BC95F4B2DC}"/>
              </a:ext>
            </a:extLst>
          </p:cNvPr>
          <p:cNvSpPr/>
          <p:nvPr userDrawn="1"/>
        </p:nvSpPr>
        <p:spPr>
          <a:xfrm>
            <a:off x="-76912" y="-76912"/>
            <a:ext cx="915112" cy="6999005"/>
          </a:xfrm>
          <a:prstGeom prst="rect">
            <a:avLst/>
          </a:prstGeom>
          <a:solidFill>
            <a:schemeClr val="tx2">
              <a:lumMod val="5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669C3C9-1891-4AD3-B40D-06E789BAB6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16200000">
            <a:off x="-596107" y="5403546"/>
            <a:ext cx="2084159" cy="495709"/>
          </a:xfrm>
          <a:prstGeom prst="rect">
            <a:avLst/>
          </a:prstGeom>
        </p:spPr>
      </p:pic>
    </p:spTree>
    <p:extLst>
      <p:ext uri="{BB962C8B-B14F-4D97-AF65-F5344CB8AC3E}">
        <p14:creationId xmlns:p14="http://schemas.microsoft.com/office/powerpoint/2010/main" val="2835224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6DC7-7301-49F0-A69B-D30CA1E0A006}"/>
              </a:ext>
            </a:extLst>
          </p:cNvPr>
          <p:cNvSpPr>
            <a:spLocks noGrp="1"/>
          </p:cNvSpPr>
          <p:nvPr>
            <p:ph type="title"/>
          </p:nvPr>
        </p:nvSpPr>
        <p:spPr>
          <a:xfrm>
            <a:off x="968857" y="1897063"/>
            <a:ext cx="4079004" cy="3063875"/>
          </a:xfrm>
        </p:spPr>
        <p:txBody>
          <a:bodyPr/>
          <a:lstStyle>
            <a:lvl1pPr>
              <a:defRPr b="1" i="0" cap="all" baseline="0">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495D96B7-D4DF-4038-927B-3062017EDEED}"/>
              </a:ext>
            </a:extLst>
          </p:cNvPr>
          <p:cNvSpPr>
            <a:spLocks noGrp="1"/>
          </p:cNvSpPr>
          <p:nvPr>
            <p:ph idx="1"/>
          </p:nvPr>
        </p:nvSpPr>
        <p:spPr>
          <a:xfrm>
            <a:off x="5197150" y="233265"/>
            <a:ext cx="6796731" cy="59436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00B4A43-153B-43A4-A69F-A8B8944DF5EA}"/>
              </a:ext>
            </a:extLst>
          </p:cNvPr>
          <p:cNvSpPr>
            <a:spLocks noGrp="1"/>
          </p:cNvSpPr>
          <p:nvPr>
            <p:ph type="dt" sz="half" idx="10"/>
          </p:nvPr>
        </p:nvSpPr>
        <p:spPr>
          <a:xfrm>
            <a:off x="968857" y="6356350"/>
            <a:ext cx="2743200" cy="365125"/>
          </a:xfrm>
        </p:spPr>
        <p:txBody>
          <a:bodyPr/>
          <a:lstStyle/>
          <a:p>
            <a:fld id="{54166E55-6B42-4B71-B666-A8850633EA74}" type="datetimeFigureOut">
              <a:rPr lang="en-US" smtClean="0"/>
              <a:t>4/15/2021</a:t>
            </a:fld>
            <a:endParaRPr lang="en-US"/>
          </a:p>
        </p:txBody>
      </p:sp>
      <p:sp>
        <p:nvSpPr>
          <p:cNvPr id="5" name="Footer Placeholder 4">
            <a:extLst>
              <a:ext uri="{FF2B5EF4-FFF2-40B4-BE49-F238E27FC236}">
                <a16:creationId xmlns:a16="http://schemas.microsoft.com/office/drawing/2014/main" id="{2F93DDD3-4752-476B-B429-F5546989FE24}"/>
              </a:ext>
            </a:extLst>
          </p:cNvPr>
          <p:cNvSpPr>
            <a:spLocks noGrp="1"/>
          </p:cNvSpPr>
          <p:nvPr>
            <p:ph type="ftr" sz="quarter" idx="11"/>
          </p:nvPr>
        </p:nvSpPr>
        <p:spPr>
          <a:xfrm>
            <a:off x="5197150" y="6356350"/>
            <a:ext cx="4114800" cy="365125"/>
          </a:xfrm>
        </p:spPr>
        <p:txBody>
          <a:bodyPr/>
          <a:lstStyle/>
          <a:p>
            <a:endParaRPr lang="en-US" dirty="0"/>
          </a:p>
        </p:txBody>
      </p:sp>
      <p:sp>
        <p:nvSpPr>
          <p:cNvPr id="7" name="Rectangle 6">
            <a:extLst>
              <a:ext uri="{FF2B5EF4-FFF2-40B4-BE49-F238E27FC236}">
                <a16:creationId xmlns:a16="http://schemas.microsoft.com/office/drawing/2014/main" id="{8DD2A9FC-A0F3-4F79-AF28-6764A21151A5}"/>
              </a:ext>
            </a:extLst>
          </p:cNvPr>
          <p:cNvSpPr/>
          <p:nvPr userDrawn="1"/>
        </p:nvSpPr>
        <p:spPr>
          <a:xfrm>
            <a:off x="-76912" y="-76912"/>
            <a:ext cx="915112" cy="6999005"/>
          </a:xfrm>
          <a:prstGeom prst="rect">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logo&#10;&#10;Description automatically generated">
            <a:extLst>
              <a:ext uri="{FF2B5EF4-FFF2-40B4-BE49-F238E27FC236}">
                <a16:creationId xmlns:a16="http://schemas.microsoft.com/office/drawing/2014/main" id="{11508C69-99B1-45A0-B90F-DFE8C0B6A4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596108" y="5403546"/>
            <a:ext cx="2084161" cy="495709"/>
          </a:xfrm>
          <a:prstGeom prst="rect">
            <a:avLst/>
          </a:prstGeom>
        </p:spPr>
      </p:pic>
      <p:sp>
        <p:nvSpPr>
          <p:cNvPr id="9" name="Slide Number Placeholder 5">
            <a:extLst>
              <a:ext uri="{FF2B5EF4-FFF2-40B4-BE49-F238E27FC236}">
                <a16:creationId xmlns:a16="http://schemas.microsoft.com/office/drawing/2014/main" id="{5CF02D05-ECB7-480B-B08B-6C426825E157}"/>
              </a:ext>
            </a:extLst>
          </p:cNvPr>
          <p:cNvSpPr>
            <a:spLocks noGrp="1"/>
          </p:cNvSpPr>
          <p:nvPr>
            <p:ph type="sldNum" sz="quarter" idx="12"/>
          </p:nvPr>
        </p:nvSpPr>
        <p:spPr>
          <a:xfrm>
            <a:off x="11353800" y="6358551"/>
            <a:ext cx="640082" cy="365125"/>
          </a:xfrm>
        </p:spPr>
        <p:txBody>
          <a:bodyPr/>
          <a:lstStyle/>
          <a:p>
            <a:fld id="{216E6552-7BB4-4797-8CFF-30BE499E2CB7}" type="slidenum">
              <a:rPr lang="en-US" smtClean="0"/>
              <a:t>‹#›</a:t>
            </a:fld>
            <a:endParaRPr lang="en-US"/>
          </a:p>
        </p:txBody>
      </p:sp>
      <p:pic>
        <p:nvPicPr>
          <p:cNvPr id="10" name="Picture 2" descr="C:\Users\dcv0761\AppData\Local\Microsoft\Windows\Temporary Internet Files\Content.Outlook\6C3ZBGX3\TN Division of TennCare ColorPMS_.png">
            <a:extLst>
              <a:ext uri="{FF2B5EF4-FFF2-40B4-BE49-F238E27FC236}">
                <a16:creationId xmlns:a16="http://schemas.microsoft.com/office/drawing/2014/main" id="{DB88518B-2DC4-4F9A-A6D0-85467E4066D4}"/>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rot="16200000">
            <a:off x="-175581" y="598741"/>
            <a:ext cx="1235989" cy="495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94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Dar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6DC7-7301-49F0-A69B-D30CA1E0A006}"/>
              </a:ext>
            </a:extLst>
          </p:cNvPr>
          <p:cNvSpPr>
            <a:spLocks noGrp="1"/>
          </p:cNvSpPr>
          <p:nvPr>
            <p:ph type="title"/>
          </p:nvPr>
        </p:nvSpPr>
        <p:spPr>
          <a:xfrm>
            <a:off x="968857" y="1897063"/>
            <a:ext cx="4079004" cy="3063875"/>
          </a:xfrm>
        </p:spPr>
        <p:txBody>
          <a:bodyPr/>
          <a:lstStyle>
            <a:lvl1pPr>
              <a:defRPr b="1" i="0" cap="all" baseline="0">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495D96B7-D4DF-4038-927B-3062017EDEED}"/>
              </a:ext>
            </a:extLst>
          </p:cNvPr>
          <p:cNvSpPr>
            <a:spLocks noGrp="1"/>
          </p:cNvSpPr>
          <p:nvPr>
            <p:ph idx="1"/>
          </p:nvPr>
        </p:nvSpPr>
        <p:spPr>
          <a:xfrm>
            <a:off x="5197150" y="233265"/>
            <a:ext cx="6796731" cy="59436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00B4A43-153B-43A4-A69F-A8B8944DF5EA}"/>
              </a:ext>
            </a:extLst>
          </p:cNvPr>
          <p:cNvSpPr>
            <a:spLocks noGrp="1"/>
          </p:cNvSpPr>
          <p:nvPr>
            <p:ph type="dt" sz="half" idx="10"/>
          </p:nvPr>
        </p:nvSpPr>
        <p:spPr>
          <a:xfrm>
            <a:off x="968857" y="6356350"/>
            <a:ext cx="2743200" cy="365125"/>
          </a:xfrm>
        </p:spPr>
        <p:txBody>
          <a:bodyPr/>
          <a:lstStyle/>
          <a:p>
            <a:fld id="{54166E55-6B42-4B71-B666-A8850633EA74}" type="datetimeFigureOut">
              <a:rPr lang="en-US" smtClean="0"/>
              <a:t>4/15/2021</a:t>
            </a:fld>
            <a:endParaRPr lang="en-US"/>
          </a:p>
        </p:txBody>
      </p:sp>
      <p:sp>
        <p:nvSpPr>
          <p:cNvPr id="5" name="Footer Placeholder 4">
            <a:extLst>
              <a:ext uri="{FF2B5EF4-FFF2-40B4-BE49-F238E27FC236}">
                <a16:creationId xmlns:a16="http://schemas.microsoft.com/office/drawing/2014/main" id="{2F93DDD3-4752-476B-B429-F5546989FE24}"/>
              </a:ext>
            </a:extLst>
          </p:cNvPr>
          <p:cNvSpPr>
            <a:spLocks noGrp="1"/>
          </p:cNvSpPr>
          <p:nvPr>
            <p:ph type="ftr" sz="quarter" idx="11"/>
          </p:nvPr>
        </p:nvSpPr>
        <p:spPr>
          <a:xfrm>
            <a:off x="5197150" y="6356349"/>
            <a:ext cx="4114800" cy="365125"/>
          </a:xfrm>
        </p:spPr>
        <p:txBody>
          <a:bodyPr/>
          <a:lstStyle/>
          <a:p>
            <a:endParaRPr lang="en-US"/>
          </a:p>
        </p:txBody>
      </p:sp>
      <p:sp>
        <p:nvSpPr>
          <p:cNvPr id="9" name="Slide Number Placeholder 5">
            <a:extLst>
              <a:ext uri="{FF2B5EF4-FFF2-40B4-BE49-F238E27FC236}">
                <a16:creationId xmlns:a16="http://schemas.microsoft.com/office/drawing/2014/main" id="{5CF02D05-ECB7-480B-B08B-6C426825E157}"/>
              </a:ext>
            </a:extLst>
          </p:cNvPr>
          <p:cNvSpPr>
            <a:spLocks noGrp="1"/>
          </p:cNvSpPr>
          <p:nvPr>
            <p:ph type="sldNum" sz="quarter" idx="12"/>
          </p:nvPr>
        </p:nvSpPr>
        <p:spPr>
          <a:xfrm>
            <a:off x="11353800" y="6358551"/>
            <a:ext cx="640082" cy="365125"/>
          </a:xfrm>
        </p:spPr>
        <p:txBody>
          <a:bodyPr/>
          <a:lstStyle/>
          <a:p>
            <a:fld id="{216E6552-7BB4-4797-8CFF-30BE499E2CB7}" type="slidenum">
              <a:rPr lang="en-US" smtClean="0"/>
              <a:t>‹#›</a:t>
            </a:fld>
            <a:endParaRPr lang="en-US"/>
          </a:p>
        </p:txBody>
      </p:sp>
      <p:sp>
        <p:nvSpPr>
          <p:cNvPr id="10" name="Rectangle 9">
            <a:extLst>
              <a:ext uri="{FF2B5EF4-FFF2-40B4-BE49-F238E27FC236}">
                <a16:creationId xmlns:a16="http://schemas.microsoft.com/office/drawing/2014/main" id="{72AE2848-9A00-4DFF-8576-2CA0F100192F}"/>
              </a:ext>
            </a:extLst>
          </p:cNvPr>
          <p:cNvSpPr/>
          <p:nvPr userDrawn="1"/>
        </p:nvSpPr>
        <p:spPr>
          <a:xfrm>
            <a:off x="-76912" y="-76912"/>
            <a:ext cx="915112" cy="6999005"/>
          </a:xfrm>
          <a:prstGeom prst="rect">
            <a:avLst/>
          </a:prstGeom>
          <a:solidFill>
            <a:schemeClr val="tx2">
              <a:lumMod val="5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402E4F7-737E-49BB-A360-26E4D839D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16200000">
            <a:off x="-596107" y="5403546"/>
            <a:ext cx="2084159" cy="495709"/>
          </a:xfrm>
          <a:prstGeom prst="rect">
            <a:avLst/>
          </a:prstGeom>
        </p:spPr>
      </p:pic>
    </p:spTree>
    <p:extLst>
      <p:ext uri="{BB962C8B-B14F-4D97-AF65-F5344CB8AC3E}">
        <p14:creationId xmlns:p14="http://schemas.microsoft.com/office/powerpoint/2010/main" val="427184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9147-BEBC-4CE6-B8BE-41F871E1334F}"/>
              </a:ext>
            </a:extLst>
          </p:cNvPr>
          <p:cNvSpPr>
            <a:spLocks noGrp="1"/>
          </p:cNvSpPr>
          <p:nvPr>
            <p:ph type="title"/>
          </p:nvPr>
        </p:nvSpPr>
        <p:spPr>
          <a:xfrm>
            <a:off x="1295399" y="365125"/>
            <a:ext cx="10515600" cy="1325563"/>
          </a:xfrm>
        </p:spPr>
        <p:txBody>
          <a:bodyPr/>
          <a:lstStyle>
            <a:lvl1pPr>
              <a:defRPr b="1" i="0" cap="all" baseline="0">
                <a:latin typeface="Open Sans" panose="020B0606030504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ADCB68D0-B84A-44D5-A1C4-0F0ED6DA80FD}"/>
              </a:ext>
            </a:extLst>
          </p:cNvPr>
          <p:cNvSpPr>
            <a:spLocks noGrp="1"/>
          </p:cNvSpPr>
          <p:nvPr>
            <p:ph sz="half" idx="1"/>
          </p:nvPr>
        </p:nvSpPr>
        <p:spPr>
          <a:xfrm>
            <a:off x="1295399" y="1825625"/>
            <a:ext cx="51816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DE5942E-E1CC-46F2-A083-5D174F03A428}"/>
              </a:ext>
            </a:extLst>
          </p:cNvPr>
          <p:cNvSpPr>
            <a:spLocks noGrp="1"/>
          </p:cNvSpPr>
          <p:nvPr>
            <p:ph sz="half" idx="2"/>
          </p:nvPr>
        </p:nvSpPr>
        <p:spPr>
          <a:xfrm>
            <a:off x="6629399" y="1825625"/>
            <a:ext cx="51816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5E82319-9B24-4606-BE68-04B97BE6C218}"/>
              </a:ext>
            </a:extLst>
          </p:cNvPr>
          <p:cNvSpPr>
            <a:spLocks noGrp="1"/>
          </p:cNvSpPr>
          <p:nvPr>
            <p:ph type="dt" sz="half" idx="10"/>
          </p:nvPr>
        </p:nvSpPr>
        <p:spPr>
          <a:xfrm>
            <a:off x="1295399" y="6356350"/>
            <a:ext cx="2743200" cy="365125"/>
          </a:xfrm>
        </p:spPr>
        <p:txBody>
          <a:bodyPr/>
          <a:lstStyle/>
          <a:p>
            <a:fld id="{54166E55-6B42-4B71-B666-A8850633EA74}" type="datetimeFigureOut">
              <a:rPr lang="en-US" smtClean="0"/>
              <a:t>4/15/2021</a:t>
            </a:fld>
            <a:endParaRPr lang="en-US"/>
          </a:p>
        </p:txBody>
      </p:sp>
      <p:sp>
        <p:nvSpPr>
          <p:cNvPr id="6" name="Footer Placeholder 5">
            <a:extLst>
              <a:ext uri="{FF2B5EF4-FFF2-40B4-BE49-F238E27FC236}">
                <a16:creationId xmlns:a16="http://schemas.microsoft.com/office/drawing/2014/main" id="{41C03617-2238-4EEA-80F7-A621C34EB789}"/>
              </a:ext>
            </a:extLst>
          </p:cNvPr>
          <p:cNvSpPr>
            <a:spLocks noGrp="1"/>
          </p:cNvSpPr>
          <p:nvPr>
            <p:ph type="ftr" sz="quarter" idx="11"/>
          </p:nvPr>
        </p:nvSpPr>
        <p:spPr>
          <a:xfrm>
            <a:off x="4495799" y="6356350"/>
            <a:ext cx="4114800" cy="365125"/>
          </a:xfrm>
        </p:spPr>
        <p:txBody>
          <a:bodyPr/>
          <a:lstStyle/>
          <a:p>
            <a:endParaRPr lang="en-US"/>
          </a:p>
        </p:txBody>
      </p:sp>
      <p:sp>
        <p:nvSpPr>
          <p:cNvPr id="7" name="Slide Number Placeholder 6">
            <a:extLst>
              <a:ext uri="{FF2B5EF4-FFF2-40B4-BE49-F238E27FC236}">
                <a16:creationId xmlns:a16="http://schemas.microsoft.com/office/drawing/2014/main" id="{E2E06859-3EB6-43B7-AD0F-C1A502200328}"/>
              </a:ext>
            </a:extLst>
          </p:cNvPr>
          <p:cNvSpPr>
            <a:spLocks noGrp="1"/>
          </p:cNvSpPr>
          <p:nvPr>
            <p:ph type="sldNum" sz="quarter" idx="12"/>
          </p:nvPr>
        </p:nvSpPr>
        <p:spPr>
          <a:xfrm>
            <a:off x="9067799" y="6356350"/>
            <a:ext cx="2743200" cy="365125"/>
          </a:xfrm>
        </p:spPr>
        <p:txBody>
          <a:bodyPr/>
          <a:lstStyle/>
          <a:p>
            <a:fld id="{216E6552-7BB4-4797-8CFF-30BE499E2CB7}" type="slidenum">
              <a:rPr lang="en-US" smtClean="0"/>
              <a:t>‹#›</a:t>
            </a:fld>
            <a:endParaRPr lang="en-US"/>
          </a:p>
        </p:txBody>
      </p:sp>
      <p:sp>
        <p:nvSpPr>
          <p:cNvPr id="8" name="Rectangle 7">
            <a:extLst>
              <a:ext uri="{FF2B5EF4-FFF2-40B4-BE49-F238E27FC236}">
                <a16:creationId xmlns:a16="http://schemas.microsoft.com/office/drawing/2014/main" id="{21FD0A27-E7B9-41D8-A249-FDAB87B6494E}"/>
              </a:ext>
            </a:extLst>
          </p:cNvPr>
          <p:cNvSpPr/>
          <p:nvPr userDrawn="1"/>
        </p:nvSpPr>
        <p:spPr>
          <a:xfrm>
            <a:off x="-76912" y="-76912"/>
            <a:ext cx="915112" cy="6999005"/>
          </a:xfrm>
          <a:prstGeom prst="rect">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close up of a logo&#10;&#10;Description automatically generated">
            <a:extLst>
              <a:ext uri="{FF2B5EF4-FFF2-40B4-BE49-F238E27FC236}">
                <a16:creationId xmlns:a16="http://schemas.microsoft.com/office/drawing/2014/main" id="{95AFD271-0242-4A8E-9CB6-9D50465F7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596108" y="5403546"/>
            <a:ext cx="2084161" cy="495709"/>
          </a:xfrm>
          <a:prstGeom prst="rect">
            <a:avLst/>
          </a:prstGeom>
        </p:spPr>
      </p:pic>
    </p:spTree>
    <p:extLst>
      <p:ext uri="{BB962C8B-B14F-4D97-AF65-F5344CB8AC3E}">
        <p14:creationId xmlns:p14="http://schemas.microsoft.com/office/powerpoint/2010/main" val="361762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 Dar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9147-BEBC-4CE6-B8BE-41F871E1334F}"/>
              </a:ext>
            </a:extLst>
          </p:cNvPr>
          <p:cNvSpPr>
            <a:spLocks noGrp="1"/>
          </p:cNvSpPr>
          <p:nvPr>
            <p:ph type="title"/>
          </p:nvPr>
        </p:nvSpPr>
        <p:spPr>
          <a:xfrm>
            <a:off x="1295399" y="365125"/>
            <a:ext cx="10515600" cy="1325563"/>
          </a:xfrm>
        </p:spPr>
        <p:txBody>
          <a:bodyPr/>
          <a:lstStyle>
            <a:lvl1pPr>
              <a:defRPr b="1" i="0" cap="all" baseline="0">
                <a:latin typeface="Open Sans" panose="020B0606030504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ADCB68D0-B84A-44D5-A1C4-0F0ED6DA80FD}"/>
              </a:ext>
            </a:extLst>
          </p:cNvPr>
          <p:cNvSpPr>
            <a:spLocks noGrp="1"/>
          </p:cNvSpPr>
          <p:nvPr>
            <p:ph sz="half" idx="1"/>
          </p:nvPr>
        </p:nvSpPr>
        <p:spPr>
          <a:xfrm>
            <a:off x="1295399" y="1825625"/>
            <a:ext cx="51816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DE5942E-E1CC-46F2-A083-5D174F03A428}"/>
              </a:ext>
            </a:extLst>
          </p:cNvPr>
          <p:cNvSpPr>
            <a:spLocks noGrp="1"/>
          </p:cNvSpPr>
          <p:nvPr>
            <p:ph sz="half" idx="2"/>
          </p:nvPr>
        </p:nvSpPr>
        <p:spPr>
          <a:xfrm>
            <a:off x="6629399" y="1825625"/>
            <a:ext cx="5181600" cy="4351338"/>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5E82319-9B24-4606-BE68-04B97BE6C218}"/>
              </a:ext>
            </a:extLst>
          </p:cNvPr>
          <p:cNvSpPr>
            <a:spLocks noGrp="1"/>
          </p:cNvSpPr>
          <p:nvPr>
            <p:ph type="dt" sz="half" idx="10"/>
          </p:nvPr>
        </p:nvSpPr>
        <p:spPr>
          <a:xfrm>
            <a:off x="1295399" y="6356350"/>
            <a:ext cx="2743200" cy="365125"/>
          </a:xfrm>
        </p:spPr>
        <p:txBody>
          <a:bodyPr/>
          <a:lstStyle/>
          <a:p>
            <a:fld id="{54166E55-6B42-4B71-B666-A8850633EA74}" type="datetimeFigureOut">
              <a:rPr lang="en-US" smtClean="0"/>
              <a:t>4/15/2021</a:t>
            </a:fld>
            <a:endParaRPr lang="en-US"/>
          </a:p>
        </p:txBody>
      </p:sp>
      <p:sp>
        <p:nvSpPr>
          <p:cNvPr id="6" name="Footer Placeholder 5">
            <a:extLst>
              <a:ext uri="{FF2B5EF4-FFF2-40B4-BE49-F238E27FC236}">
                <a16:creationId xmlns:a16="http://schemas.microsoft.com/office/drawing/2014/main" id="{41C03617-2238-4EEA-80F7-A621C34EB789}"/>
              </a:ext>
            </a:extLst>
          </p:cNvPr>
          <p:cNvSpPr>
            <a:spLocks noGrp="1"/>
          </p:cNvSpPr>
          <p:nvPr>
            <p:ph type="ftr" sz="quarter" idx="11"/>
          </p:nvPr>
        </p:nvSpPr>
        <p:spPr>
          <a:xfrm>
            <a:off x="4495799" y="6356350"/>
            <a:ext cx="4114800" cy="365125"/>
          </a:xfrm>
        </p:spPr>
        <p:txBody>
          <a:bodyPr/>
          <a:lstStyle/>
          <a:p>
            <a:endParaRPr lang="en-US"/>
          </a:p>
        </p:txBody>
      </p:sp>
      <p:sp>
        <p:nvSpPr>
          <p:cNvPr id="7" name="Slide Number Placeholder 6">
            <a:extLst>
              <a:ext uri="{FF2B5EF4-FFF2-40B4-BE49-F238E27FC236}">
                <a16:creationId xmlns:a16="http://schemas.microsoft.com/office/drawing/2014/main" id="{E2E06859-3EB6-43B7-AD0F-C1A502200328}"/>
              </a:ext>
            </a:extLst>
          </p:cNvPr>
          <p:cNvSpPr>
            <a:spLocks noGrp="1"/>
          </p:cNvSpPr>
          <p:nvPr>
            <p:ph type="sldNum" sz="quarter" idx="12"/>
          </p:nvPr>
        </p:nvSpPr>
        <p:spPr>
          <a:xfrm>
            <a:off x="9067799" y="6356350"/>
            <a:ext cx="2743200" cy="365125"/>
          </a:xfrm>
        </p:spPr>
        <p:txBody>
          <a:bodyPr/>
          <a:lstStyle/>
          <a:p>
            <a:fld id="{216E6552-7BB4-4797-8CFF-30BE499E2CB7}" type="slidenum">
              <a:rPr lang="en-US" smtClean="0"/>
              <a:t>‹#›</a:t>
            </a:fld>
            <a:endParaRPr lang="en-US"/>
          </a:p>
        </p:txBody>
      </p:sp>
      <p:sp>
        <p:nvSpPr>
          <p:cNvPr id="10" name="Rectangle 9">
            <a:extLst>
              <a:ext uri="{FF2B5EF4-FFF2-40B4-BE49-F238E27FC236}">
                <a16:creationId xmlns:a16="http://schemas.microsoft.com/office/drawing/2014/main" id="{59F4B1B8-854C-4C51-B135-ED7FB6788268}"/>
              </a:ext>
            </a:extLst>
          </p:cNvPr>
          <p:cNvSpPr/>
          <p:nvPr userDrawn="1"/>
        </p:nvSpPr>
        <p:spPr>
          <a:xfrm>
            <a:off x="-76912" y="-76912"/>
            <a:ext cx="915112" cy="6999005"/>
          </a:xfrm>
          <a:prstGeom prst="rect">
            <a:avLst/>
          </a:prstGeom>
          <a:solidFill>
            <a:schemeClr val="tx2">
              <a:lumMod val="50000"/>
            </a:schemeClr>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CF97F924-3D6E-4838-AB9E-9CA8A0FA8DD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16200000">
            <a:off x="-596107" y="5403546"/>
            <a:ext cx="2084159" cy="495709"/>
          </a:xfrm>
          <a:prstGeom prst="rect">
            <a:avLst/>
          </a:prstGeom>
        </p:spPr>
      </p:pic>
    </p:spTree>
    <p:extLst>
      <p:ext uri="{BB962C8B-B14F-4D97-AF65-F5344CB8AC3E}">
        <p14:creationId xmlns:p14="http://schemas.microsoft.com/office/powerpoint/2010/main" val="402196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Date Placeholder 4">
            <a:extLst>
              <a:ext uri="{FF2B5EF4-FFF2-40B4-BE49-F238E27FC236}">
                <a16:creationId xmlns:a16="http://schemas.microsoft.com/office/drawing/2014/main" id="{6FC7F731-9199-461A-AFC0-E8DC0A8D7817}"/>
              </a:ext>
            </a:extLst>
          </p:cNvPr>
          <p:cNvSpPr>
            <a:spLocks noGrp="1"/>
          </p:cNvSpPr>
          <p:nvPr>
            <p:ph type="dt" sz="half" idx="10"/>
          </p:nvPr>
        </p:nvSpPr>
        <p:spPr>
          <a:xfrm>
            <a:off x="2830286" y="6356350"/>
            <a:ext cx="2116892" cy="365125"/>
          </a:xfrm>
        </p:spPr>
        <p:txBody>
          <a:bodyPr/>
          <a:lstStyle/>
          <a:p>
            <a:fld id="{54166E55-6B42-4B71-B666-A8850633EA74}" type="datetimeFigureOut">
              <a:rPr lang="en-US" smtClean="0"/>
              <a:t>4/15/2021</a:t>
            </a:fld>
            <a:endParaRPr lang="en-US"/>
          </a:p>
        </p:txBody>
      </p:sp>
      <p:sp>
        <p:nvSpPr>
          <p:cNvPr id="8" name="Footer Placeholder 5">
            <a:extLst>
              <a:ext uri="{FF2B5EF4-FFF2-40B4-BE49-F238E27FC236}">
                <a16:creationId xmlns:a16="http://schemas.microsoft.com/office/drawing/2014/main" id="{6022A044-1905-4B92-938D-4AF3ABFDA1E3}"/>
              </a:ext>
            </a:extLst>
          </p:cNvPr>
          <p:cNvSpPr>
            <a:spLocks noGrp="1"/>
          </p:cNvSpPr>
          <p:nvPr>
            <p:ph type="ftr" sz="quarter" idx="11"/>
          </p:nvPr>
        </p:nvSpPr>
        <p:spPr>
          <a:xfrm>
            <a:off x="5388783" y="6346734"/>
            <a:ext cx="4114800" cy="365125"/>
          </a:xfrm>
        </p:spPr>
        <p:txBody>
          <a:bodyPr/>
          <a:lstStyle/>
          <a:p>
            <a:endParaRPr lang="en-US" dirty="0"/>
          </a:p>
        </p:txBody>
      </p:sp>
      <p:sp>
        <p:nvSpPr>
          <p:cNvPr id="9" name="Slide Number Placeholder 6">
            <a:extLst>
              <a:ext uri="{FF2B5EF4-FFF2-40B4-BE49-F238E27FC236}">
                <a16:creationId xmlns:a16="http://schemas.microsoft.com/office/drawing/2014/main" id="{DCD44C96-0E1C-4540-946F-1184C79455FD}"/>
              </a:ext>
            </a:extLst>
          </p:cNvPr>
          <p:cNvSpPr>
            <a:spLocks noGrp="1"/>
          </p:cNvSpPr>
          <p:nvPr>
            <p:ph type="sldNum" sz="quarter" idx="12"/>
          </p:nvPr>
        </p:nvSpPr>
        <p:spPr>
          <a:xfrm>
            <a:off x="9945189" y="6356350"/>
            <a:ext cx="1865810" cy="365125"/>
          </a:xfrm>
        </p:spPr>
        <p:txBody>
          <a:bodyPr/>
          <a:lstStyle/>
          <a:p>
            <a:fld id="{216E6552-7BB4-4797-8CFF-30BE499E2CB7}" type="slidenum">
              <a:rPr lang="en-US" smtClean="0"/>
              <a:t>‹#›</a:t>
            </a:fld>
            <a:endParaRPr lang="en-US" dirty="0"/>
          </a:p>
        </p:txBody>
      </p:sp>
      <p:sp>
        <p:nvSpPr>
          <p:cNvPr id="10" name="Rectangle 9">
            <a:extLst>
              <a:ext uri="{FF2B5EF4-FFF2-40B4-BE49-F238E27FC236}">
                <a16:creationId xmlns:a16="http://schemas.microsoft.com/office/drawing/2014/main" id="{A7F948A8-6167-4DA9-9479-42EB49390E2E}"/>
              </a:ext>
            </a:extLst>
          </p:cNvPr>
          <p:cNvSpPr/>
          <p:nvPr userDrawn="1"/>
        </p:nvSpPr>
        <p:spPr>
          <a:xfrm>
            <a:off x="-76912" y="-76912"/>
            <a:ext cx="915112" cy="6999005"/>
          </a:xfrm>
          <a:prstGeom prst="rect">
            <a:avLst/>
          </a:prstGeom>
          <a:no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close up of a logo&#10;&#10;Description automatically generated">
            <a:extLst>
              <a:ext uri="{FF2B5EF4-FFF2-40B4-BE49-F238E27FC236}">
                <a16:creationId xmlns:a16="http://schemas.microsoft.com/office/drawing/2014/main" id="{901E9C2D-16E8-41F0-8D42-7DB9A21F8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596108" y="5403546"/>
            <a:ext cx="2084161" cy="495709"/>
          </a:xfrm>
          <a:prstGeom prst="rect">
            <a:avLst/>
          </a:prstGeom>
        </p:spPr>
      </p:pic>
      <p:sp>
        <p:nvSpPr>
          <p:cNvPr id="12" name="Rectangle 11">
            <a:extLst>
              <a:ext uri="{FF2B5EF4-FFF2-40B4-BE49-F238E27FC236}">
                <a16:creationId xmlns:a16="http://schemas.microsoft.com/office/drawing/2014/main" id="{37613C8C-9783-4721-8B40-5177F5E451EF}"/>
              </a:ext>
            </a:extLst>
          </p:cNvPr>
          <p:cNvSpPr/>
          <p:nvPr userDrawn="1"/>
        </p:nvSpPr>
        <p:spPr>
          <a:xfrm>
            <a:off x="838200" y="0"/>
            <a:ext cx="1828800" cy="6857999"/>
          </a:xfrm>
          <a:prstGeom prst="rect">
            <a:avLst/>
          </a:prstGeom>
          <a:solidFill>
            <a:srgbClr val="1E2A32"/>
          </a:solidFill>
          <a:ln>
            <a:noFill/>
          </a:ln>
          <a:effectLst>
            <a:outerShdw blurRad="50800" dist="381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90F4A950-0FD2-4FB1-A2F5-324360588070}"/>
              </a:ext>
            </a:extLst>
          </p:cNvPr>
          <p:cNvSpPr>
            <a:spLocks noGrp="1"/>
          </p:cNvSpPr>
          <p:nvPr>
            <p:ph type="title"/>
          </p:nvPr>
        </p:nvSpPr>
        <p:spPr>
          <a:xfrm rot="16200000">
            <a:off x="-1608138" y="2446337"/>
            <a:ext cx="6721477" cy="1828802"/>
          </a:xfrm>
        </p:spPr>
        <p:txBody>
          <a:bodyPr/>
          <a:lstStyle>
            <a:lvl1pPr>
              <a:defRPr b="1" i="0" cap="all" baseline="0">
                <a:solidFill>
                  <a:schemeClr val="bg1"/>
                </a:solidFill>
                <a:latin typeface="Open Sans" panose="020B0606030504020204" pitchFamily="34" charset="0"/>
              </a:defRPr>
            </a:lvl1pPr>
          </a:lstStyle>
          <a:p>
            <a:r>
              <a:rPr lang="en-US" dirty="0"/>
              <a:t>Click to edit Master title style</a:t>
            </a:r>
          </a:p>
        </p:txBody>
      </p:sp>
      <p:pic>
        <p:nvPicPr>
          <p:cNvPr id="13" name="Picture 2" descr="C:\Users\dcv0761\AppData\Local\Microsoft\Windows\Temporary Internet Files\Content.Outlook\6C3ZBGX3\TN Division of TennCare ColorPMS_.png">
            <a:extLst>
              <a:ext uri="{FF2B5EF4-FFF2-40B4-BE49-F238E27FC236}">
                <a16:creationId xmlns:a16="http://schemas.microsoft.com/office/drawing/2014/main" id="{6A61B8C3-0E95-44CE-A1A9-B3DDD22554D6}"/>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rot="16200000">
            <a:off x="-175581" y="598741"/>
            <a:ext cx="1235989" cy="495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16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 Dar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787C64A-0D36-4386-85E9-2DD0C6AC47B8}"/>
              </a:ext>
            </a:extLst>
          </p:cNvPr>
          <p:cNvSpPr/>
          <p:nvPr userDrawn="1"/>
        </p:nvSpPr>
        <p:spPr>
          <a:xfrm>
            <a:off x="-76912" y="-76912"/>
            <a:ext cx="915112" cy="6999005"/>
          </a:xfrm>
          <a:prstGeom prst="rect">
            <a:avLst/>
          </a:prstGeom>
          <a:solidFill>
            <a:srgbClr val="1E2A32"/>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AF7E609-68DE-48D8-A52E-036698C49B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16200000">
            <a:off x="-596107" y="5403546"/>
            <a:ext cx="2084159" cy="495709"/>
          </a:xfrm>
          <a:prstGeom prst="rect">
            <a:avLst/>
          </a:prstGeom>
        </p:spPr>
      </p:pic>
      <p:sp>
        <p:nvSpPr>
          <p:cNvPr id="10" name="Rectangle 9">
            <a:extLst>
              <a:ext uri="{FF2B5EF4-FFF2-40B4-BE49-F238E27FC236}">
                <a16:creationId xmlns:a16="http://schemas.microsoft.com/office/drawing/2014/main" id="{98A5FE45-F713-4E53-BB6E-51834CFBF43A}"/>
              </a:ext>
            </a:extLst>
          </p:cNvPr>
          <p:cNvSpPr/>
          <p:nvPr userDrawn="1"/>
        </p:nvSpPr>
        <p:spPr>
          <a:xfrm>
            <a:off x="838200" y="-76912"/>
            <a:ext cx="1828800" cy="6999005"/>
          </a:xfrm>
          <a:prstGeom prst="rect">
            <a:avLst/>
          </a:prstGeom>
          <a:solidFill>
            <a:schemeClr val="bg1"/>
          </a:solidFill>
          <a:ln>
            <a:noFill/>
          </a:ln>
          <a:effectLst>
            <a:outerShdw blurRad="50800" dist="381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45286C2D-5D79-441B-B7C3-C27911365E49}"/>
              </a:ext>
            </a:extLst>
          </p:cNvPr>
          <p:cNvSpPr>
            <a:spLocks noGrp="1"/>
          </p:cNvSpPr>
          <p:nvPr>
            <p:ph type="title"/>
          </p:nvPr>
        </p:nvSpPr>
        <p:spPr>
          <a:xfrm rot="16200000">
            <a:off x="-1608138" y="2446337"/>
            <a:ext cx="6721477" cy="1828802"/>
          </a:xfrm>
        </p:spPr>
        <p:txBody>
          <a:bodyPr/>
          <a:lstStyle>
            <a:lvl1pPr>
              <a:defRPr b="1" i="0" cap="all" baseline="0">
                <a:solidFill>
                  <a:srgbClr val="1E2A32"/>
                </a:solidFill>
                <a:latin typeface="Open Sans" panose="020B0606030504020204" pitchFamily="34" charset="0"/>
              </a:defRPr>
            </a:lvl1pPr>
          </a:lstStyle>
          <a:p>
            <a:r>
              <a:rPr lang="en-US" dirty="0"/>
              <a:t>Click to edit Master title style</a:t>
            </a:r>
          </a:p>
        </p:txBody>
      </p:sp>
      <p:sp>
        <p:nvSpPr>
          <p:cNvPr id="12" name="Date Placeholder 4">
            <a:extLst>
              <a:ext uri="{FF2B5EF4-FFF2-40B4-BE49-F238E27FC236}">
                <a16:creationId xmlns:a16="http://schemas.microsoft.com/office/drawing/2014/main" id="{78293690-70B4-43C8-BDE7-9F19BE4510BA}"/>
              </a:ext>
            </a:extLst>
          </p:cNvPr>
          <p:cNvSpPr>
            <a:spLocks noGrp="1"/>
          </p:cNvSpPr>
          <p:nvPr>
            <p:ph type="dt" sz="half" idx="10"/>
          </p:nvPr>
        </p:nvSpPr>
        <p:spPr>
          <a:xfrm>
            <a:off x="2830286" y="6356350"/>
            <a:ext cx="2116892" cy="365125"/>
          </a:xfrm>
        </p:spPr>
        <p:txBody>
          <a:bodyPr/>
          <a:lstStyle/>
          <a:p>
            <a:fld id="{54166E55-6B42-4B71-B666-A8850633EA74}" type="datetimeFigureOut">
              <a:rPr lang="en-US" smtClean="0"/>
              <a:t>4/15/2021</a:t>
            </a:fld>
            <a:endParaRPr lang="en-US"/>
          </a:p>
        </p:txBody>
      </p:sp>
      <p:sp>
        <p:nvSpPr>
          <p:cNvPr id="13" name="Footer Placeholder 5">
            <a:extLst>
              <a:ext uri="{FF2B5EF4-FFF2-40B4-BE49-F238E27FC236}">
                <a16:creationId xmlns:a16="http://schemas.microsoft.com/office/drawing/2014/main" id="{60E39A3C-E493-43B4-B334-C6F2687D10C2}"/>
              </a:ext>
            </a:extLst>
          </p:cNvPr>
          <p:cNvSpPr>
            <a:spLocks noGrp="1"/>
          </p:cNvSpPr>
          <p:nvPr>
            <p:ph type="ftr" sz="quarter" idx="11"/>
          </p:nvPr>
        </p:nvSpPr>
        <p:spPr>
          <a:xfrm>
            <a:off x="5388783" y="6346734"/>
            <a:ext cx="4114800" cy="365125"/>
          </a:xfrm>
        </p:spPr>
        <p:txBody>
          <a:bodyPr/>
          <a:lstStyle/>
          <a:p>
            <a:endParaRPr lang="en-US" dirty="0"/>
          </a:p>
        </p:txBody>
      </p:sp>
      <p:sp>
        <p:nvSpPr>
          <p:cNvPr id="14" name="Slide Number Placeholder 6">
            <a:extLst>
              <a:ext uri="{FF2B5EF4-FFF2-40B4-BE49-F238E27FC236}">
                <a16:creationId xmlns:a16="http://schemas.microsoft.com/office/drawing/2014/main" id="{714A6E20-FBCF-4762-BA2F-751B3DE651AE}"/>
              </a:ext>
            </a:extLst>
          </p:cNvPr>
          <p:cNvSpPr>
            <a:spLocks noGrp="1"/>
          </p:cNvSpPr>
          <p:nvPr>
            <p:ph type="sldNum" sz="quarter" idx="12"/>
          </p:nvPr>
        </p:nvSpPr>
        <p:spPr>
          <a:xfrm>
            <a:off x="9945189" y="6356350"/>
            <a:ext cx="1865810" cy="365125"/>
          </a:xfrm>
        </p:spPr>
        <p:txBody>
          <a:bodyPr/>
          <a:lstStyle/>
          <a:p>
            <a:fld id="{216E6552-7BB4-4797-8CFF-30BE499E2CB7}" type="slidenum">
              <a:rPr lang="en-US" smtClean="0"/>
              <a:t>‹#›</a:t>
            </a:fld>
            <a:endParaRPr lang="en-US" dirty="0"/>
          </a:p>
        </p:txBody>
      </p:sp>
    </p:spTree>
    <p:extLst>
      <p:ext uri="{BB962C8B-B14F-4D97-AF65-F5344CB8AC3E}">
        <p14:creationId xmlns:p14="http://schemas.microsoft.com/office/powerpoint/2010/main" val="152787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285CD1-F421-41CE-8F05-A367E1E70F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F9D58C-4D1C-4266-8B13-ABF62546E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F7B14-311C-4350-AE97-4CA6C6C06A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66E55-6B42-4B71-B666-A8850633EA74}" type="datetimeFigureOut">
              <a:rPr lang="en-US" smtClean="0"/>
              <a:t>4/15/2021</a:t>
            </a:fld>
            <a:endParaRPr lang="en-US"/>
          </a:p>
        </p:txBody>
      </p:sp>
      <p:sp>
        <p:nvSpPr>
          <p:cNvPr id="5" name="Footer Placeholder 4">
            <a:extLst>
              <a:ext uri="{FF2B5EF4-FFF2-40B4-BE49-F238E27FC236}">
                <a16:creationId xmlns:a16="http://schemas.microsoft.com/office/drawing/2014/main" id="{69E53079-618D-4885-B572-D36F2AEF64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EDE91F-3A02-43F9-8A97-20E1E26D3E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E6552-7BB4-4797-8CFF-30BE499E2CB7}" type="slidenum">
              <a:rPr lang="en-US" smtClean="0"/>
              <a:t>‹#›</a:t>
            </a:fld>
            <a:endParaRPr lang="en-US"/>
          </a:p>
        </p:txBody>
      </p:sp>
    </p:spTree>
    <p:extLst>
      <p:ext uri="{BB962C8B-B14F-4D97-AF65-F5344CB8AC3E}">
        <p14:creationId xmlns:p14="http://schemas.microsoft.com/office/powerpoint/2010/main" val="46789188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2" r:id="rId5"/>
    <p:sldLayoutId id="2147483662" r:id="rId6"/>
    <p:sldLayoutId id="2147483655" r:id="rId7"/>
    <p:sldLayoutId id="2147483663"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tndidd-pfh0520.training.reliaslearning.com/" TargetMode="External"/><Relationship Id="rId2" Type="http://schemas.openxmlformats.org/officeDocument/2006/relationships/hyperlink" Target="https://youtu.be/k_QeSoceq0c"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tn.gov/didd/providers/r-e-m/rem-resources.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tndidd-pfh0520.training.reliaslearning.co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6B85A-781E-432D-8D12-4DBCE7A2F8DD}"/>
              </a:ext>
            </a:extLst>
          </p:cNvPr>
          <p:cNvSpPr>
            <a:spLocks noGrp="1"/>
          </p:cNvSpPr>
          <p:nvPr>
            <p:ph type="ctrTitle"/>
          </p:nvPr>
        </p:nvSpPr>
        <p:spPr>
          <a:xfrm>
            <a:off x="1290415" y="1385102"/>
            <a:ext cx="10502781" cy="4087796"/>
          </a:xfrm>
        </p:spPr>
        <p:txBody>
          <a:bodyPr anchor="ctr">
            <a:noAutofit/>
          </a:bodyPr>
          <a:lstStyle/>
          <a:p>
            <a:r>
              <a:rPr lang="en-US" sz="4800" b="0" dirty="0">
                <a:solidFill>
                  <a:schemeClr val="bg2">
                    <a:lumMod val="75000"/>
                  </a:schemeClr>
                </a:solidFill>
              </a:rPr>
              <a:t>Reportable Event Management</a:t>
            </a:r>
            <a:br>
              <a:rPr lang="en-US" sz="4800" dirty="0">
                <a:solidFill>
                  <a:schemeClr val="bg2">
                    <a:lumMod val="50000"/>
                  </a:schemeClr>
                </a:solidFill>
              </a:rPr>
            </a:br>
            <a:r>
              <a:rPr lang="en-US" dirty="0">
                <a:solidFill>
                  <a:schemeClr val="tx2">
                    <a:lumMod val="50000"/>
                  </a:schemeClr>
                </a:solidFill>
              </a:rPr>
              <a:t>Alignment Training</a:t>
            </a:r>
          </a:p>
        </p:txBody>
      </p:sp>
    </p:spTree>
    <p:extLst>
      <p:ext uri="{BB962C8B-B14F-4D97-AF65-F5344CB8AC3E}">
        <p14:creationId xmlns:p14="http://schemas.microsoft.com/office/powerpoint/2010/main" val="1410256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602D12-6D7A-406E-B7B2-04A111CD4BB2}"/>
              </a:ext>
            </a:extLst>
          </p:cNvPr>
          <p:cNvSpPr>
            <a:spLocks noGrp="1"/>
          </p:cNvSpPr>
          <p:nvPr>
            <p:ph type="title"/>
          </p:nvPr>
        </p:nvSpPr>
        <p:spPr/>
        <p:txBody>
          <a:bodyPr/>
          <a:lstStyle/>
          <a:p>
            <a:r>
              <a:rPr lang="en-US" dirty="0"/>
              <a:t>Reportable Event Management</a:t>
            </a:r>
          </a:p>
        </p:txBody>
      </p:sp>
      <p:sp>
        <p:nvSpPr>
          <p:cNvPr id="5" name="TextBox 4">
            <a:extLst>
              <a:ext uri="{FF2B5EF4-FFF2-40B4-BE49-F238E27FC236}">
                <a16:creationId xmlns:a16="http://schemas.microsoft.com/office/drawing/2014/main" id="{0B98D4F0-5320-4884-83A0-5C2237366CB5}"/>
              </a:ext>
            </a:extLst>
          </p:cNvPr>
          <p:cNvSpPr txBox="1"/>
          <p:nvPr/>
        </p:nvSpPr>
        <p:spPr>
          <a:xfrm>
            <a:off x="3170489" y="674400"/>
            <a:ext cx="8520157" cy="4524315"/>
          </a:xfrm>
          <a:prstGeom prst="rect">
            <a:avLst/>
          </a:prstGeom>
          <a:noFill/>
        </p:spPr>
        <p:txBody>
          <a:bodyPr wrap="square" rtlCol="0">
            <a:spAutoFit/>
          </a:bodyPr>
          <a:lstStyle/>
          <a:p>
            <a:r>
              <a:rPr lang="en-US" sz="2400" b="1" dirty="0">
                <a:latin typeface="Open Sans" panose="020B0606030504020204" pitchFamily="34" charset="0"/>
                <a:ea typeface="Open Sans" panose="020B0606030504020204" pitchFamily="34" charset="0"/>
                <a:cs typeface="Open Sans" panose="020B0606030504020204" pitchFamily="34" charset="0"/>
              </a:rPr>
              <a:t>EVENT MANAGEMENT ALIGNMENT </a:t>
            </a:r>
            <a:br>
              <a:rPr lang="en-US" sz="2400" b="1" dirty="0">
                <a:latin typeface="Open Sans" panose="020B0606030504020204" pitchFamily="34" charset="0"/>
                <a:ea typeface="Open Sans" panose="020B0606030504020204" pitchFamily="34" charset="0"/>
                <a:cs typeface="Open Sans" panose="020B0606030504020204" pitchFamily="34" charset="0"/>
              </a:rPr>
            </a:br>
            <a:r>
              <a:rPr lang="en-US" sz="2400" b="1" i="1" dirty="0">
                <a:latin typeface="Open Sans" panose="020B0606030504020204" pitchFamily="34" charset="0"/>
                <a:ea typeface="Open Sans" panose="020B0606030504020204" pitchFamily="34" charset="0"/>
                <a:cs typeface="Open Sans" panose="020B0606030504020204" pitchFamily="34" charset="0"/>
              </a:rPr>
              <a:t>for</a:t>
            </a:r>
            <a:r>
              <a:rPr lang="en-US" sz="2400" b="1" dirty="0">
                <a:latin typeface="Open Sans" panose="020B0606030504020204" pitchFamily="34" charset="0"/>
                <a:ea typeface="Open Sans" panose="020B0606030504020204" pitchFamily="34" charset="0"/>
                <a:cs typeface="Open Sans" panose="020B0606030504020204" pitchFamily="34" charset="0"/>
              </a:rPr>
              <a:t> EXECUTIVE &amp; MANAGEMENT STAFF</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ROLLOUT: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MARCH 15, 2021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TIME COMMITMENT: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1.5 - 3 HOURS</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REQUIRED COMPLETION DATE: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APRIL 15, 2021 </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on-going with new staff</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TEST: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NONE</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PLATFORM: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VIDEO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via</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tn.gov/</a:t>
            </a:r>
            <a:r>
              <a:rPr lang="en-US" sz="1600" dirty="0" err="1">
                <a:solidFill>
                  <a:schemeClr val="accent1"/>
                </a:solidFill>
                <a:latin typeface="Open Sans" panose="020B0606030504020204" pitchFamily="34" charset="0"/>
                <a:ea typeface="Open Sans" panose="020B0606030504020204" pitchFamily="34" charset="0"/>
                <a:cs typeface="Open Sans" panose="020B0606030504020204" pitchFamily="34" charset="0"/>
              </a:rPr>
              <a:t>didd</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/rem/training</a:t>
            </a:r>
          </a:p>
          <a:p>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training is for Executive and Management staff responsible for oversight.  The training is in the DIDD Relias platform for all service providers including Employment Community First Choices program, The Choices Program, 1915c Waiver programs, The Katie Beckett Waiver, and Intermediate Care Facilities.  This training is a review of the Reportable Event Management protocol and details the responsibilities and role of the executive staff and Reportable Event Coordinator for every HCBS provider or ICF.</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Exempt providers are Persons Supported that are employers through the Self Directed (SD) or Fiscal Employment Agent (FEA), ancillary providers such as Home Improvement/Home Modification contractors, Pharmacy, Pest Control, Behavioral Service, Nutritionist, Physical Therapist, or single person employers. </a:t>
            </a:r>
          </a:p>
        </p:txBody>
      </p:sp>
    </p:spTree>
    <p:extLst>
      <p:ext uri="{BB962C8B-B14F-4D97-AF65-F5344CB8AC3E}">
        <p14:creationId xmlns:p14="http://schemas.microsoft.com/office/powerpoint/2010/main" val="371319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602D12-6D7A-406E-B7B2-04A111CD4BB2}"/>
              </a:ext>
            </a:extLst>
          </p:cNvPr>
          <p:cNvSpPr>
            <a:spLocks noGrp="1"/>
          </p:cNvSpPr>
          <p:nvPr>
            <p:ph type="title"/>
          </p:nvPr>
        </p:nvSpPr>
        <p:spPr/>
        <p:txBody>
          <a:bodyPr/>
          <a:lstStyle/>
          <a:p>
            <a:r>
              <a:rPr lang="en-US" dirty="0"/>
              <a:t>Reportable Event Management</a:t>
            </a:r>
          </a:p>
        </p:txBody>
      </p:sp>
      <p:sp>
        <p:nvSpPr>
          <p:cNvPr id="5" name="TextBox 4">
            <a:extLst>
              <a:ext uri="{FF2B5EF4-FFF2-40B4-BE49-F238E27FC236}">
                <a16:creationId xmlns:a16="http://schemas.microsoft.com/office/drawing/2014/main" id="{0B98D4F0-5320-4884-83A0-5C2237366CB5}"/>
              </a:ext>
            </a:extLst>
          </p:cNvPr>
          <p:cNvSpPr txBox="1"/>
          <p:nvPr/>
        </p:nvSpPr>
        <p:spPr>
          <a:xfrm>
            <a:off x="3179035" y="821581"/>
            <a:ext cx="8426154" cy="4862870"/>
          </a:xfrm>
          <a:prstGeom prst="rect">
            <a:avLst/>
          </a:prstGeom>
          <a:noFill/>
        </p:spPr>
        <p:txBody>
          <a:bodyPr wrap="square" rtlCol="0">
            <a:spAutoFit/>
          </a:bodyPr>
          <a:lstStyle/>
          <a:p>
            <a:r>
              <a:rPr lang="en-US" sz="2400" b="1" dirty="0">
                <a:latin typeface="Open Sans" panose="020B0606030504020204" pitchFamily="34" charset="0"/>
                <a:ea typeface="Open Sans" panose="020B0606030504020204" pitchFamily="34" charset="0"/>
                <a:cs typeface="Open Sans" panose="020B0606030504020204" pitchFamily="34" charset="0"/>
              </a:rPr>
              <a:t>EVENT MANAGEMENT</a:t>
            </a:r>
            <a:br>
              <a:rPr lang="en-US" sz="2400" b="1" dirty="0">
                <a:latin typeface="Open Sans" panose="020B0606030504020204" pitchFamily="34" charset="0"/>
                <a:ea typeface="Open Sans" panose="020B0606030504020204" pitchFamily="34" charset="0"/>
                <a:cs typeface="Open Sans" panose="020B0606030504020204" pitchFamily="34" charset="0"/>
              </a:rPr>
            </a:br>
            <a:r>
              <a:rPr lang="en-US" sz="2400" b="1" i="1" dirty="0">
                <a:latin typeface="Open Sans" panose="020B0606030504020204" pitchFamily="34" charset="0"/>
                <a:ea typeface="Open Sans" panose="020B0606030504020204" pitchFamily="34" charset="0"/>
                <a:cs typeface="Open Sans" panose="020B0606030504020204" pitchFamily="34" charset="0"/>
              </a:rPr>
              <a:t>for</a:t>
            </a:r>
            <a:r>
              <a:rPr lang="en-US" sz="2400" b="1" dirty="0">
                <a:latin typeface="Open Sans" panose="020B0606030504020204" pitchFamily="34" charset="0"/>
                <a:ea typeface="Open Sans" panose="020B0606030504020204" pitchFamily="34" charset="0"/>
                <a:cs typeface="Open Sans" panose="020B0606030504020204" pitchFamily="34" charset="0"/>
              </a:rPr>
              <a:t> DIRECT CARE PROFESSIONALS</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ROLLOUT: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APRIL 1, 2021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TIME COMMITMENT: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40 MINUTES</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REQUIRED COMPLETION DATE: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MAY 15, 2021 </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on-going with new staff</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TEST: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NONE</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PLATFORM: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VIDEO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via</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hlinkClick r:id="rId2"/>
              </a:rPr>
              <a:t>https://youtu.be/k_QeSoceq0c</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 and Relias at </a:t>
            </a:r>
            <a:r>
              <a:rPr lang="en-US" u="sng" dirty="0">
                <a:hlinkClick r:id="rId3"/>
              </a:rPr>
              <a:t>https://tndidd-pfh0520.training.reliaslearning.com/</a:t>
            </a:r>
            <a:endPar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a:p>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is a 40-minute video which introduces direct care personnel to the event management process for all service providers including Employment Community First Choices program, The Choices Program, 1915c Waiver programs, The Katie Beckett Waiver, and Intermediate Care Facilities.  The video speaks to the changes in the system and the professional’s role and responsibilities.</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training is for everyone that is not required to take the Executive/Management level training.  All Direct Care and Support Staff (DSPs, ISCs, Clinicians, Assistive Technology, etc.) are required to view the video.  The video is accessible on DIDD REM Webpage.  The video overview is for anyone working in home and community-based services (HCBS) or ICF/IIDs.  </a:t>
            </a:r>
          </a:p>
        </p:txBody>
      </p:sp>
    </p:spTree>
    <p:extLst>
      <p:ext uri="{BB962C8B-B14F-4D97-AF65-F5344CB8AC3E}">
        <p14:creationId xmlns:p14="http://schemas.microsoft.com/office/powerpoint/2010/main" val="1910861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602D12-6D7A-406E-B7B2-04A111CD4BB2}"/>
              </a:ext>
            </a:extLst>
          </p:cNvPr>
          <p:cNvSpPr>
            <a:spLocks noGrp="1"/>
          </p:cNvSpPr>
          <p:nvPr>
            <p:ph type="title"/>
          </p:nvPr>
        </p:nvSpPr>
        <p:spPr/>
        <p:txBody>
          <a:bodyPr/>
          <a:lstStyle/>
          <a:p>
            <a:r>
              <a:rPr lang="en-US" dirty="0"/>
              <a:t>Reportable Event Management</a:t>
            </a:r>
          </a:p>
        </p:txBody>
      </p:sp>
      <p:sp>
        <p:nvSpPr>
          <p:cNvPr id="5" name="TextBox 4">
            <a:extLst>
              <a:ext uri="{FF2B5EF4-FFF2-40B4-BE49-F238E27FC236}">
                <a16:creationId xmlns:a16="http://schemas.microsoft.com/office/drawing/2014/main" id="{0B98D4F0-5320-4884-83A0-5C2237366CB5}"/>
              </a:ext>
            </a:extLst>
          </p:cNvPr>
          <p:cNvSpPr txBox="1"/>
          <p:nvPr/>
        </p:nvSpPr>
        <p:spPr>
          <a:xfrm>
            <a:off x="3153397" y="289679"/>
            <a:ext cx="8528703" cy="6709529"/>
          </a:xfrm>
          <a:prstGeom prst="rect">
            <a:avLst/>
          </a:prstGeom>
          <a:noFill/>
        </p:spPr>
        <p:txBody>
          <a:bodyPr wrap="square" rtlCol="0">
            <a:spAutoFit/>
          </a:bodyPr>
          <a:lstStyle/>
          <a:p>
            <a:r>
              <a:rPr lang="en-US" sz="2400" b="1" dirty="0">
                <a:latin typeface="Open Sans" panose="020B0606030504020204" pitchFamily="34" charset="0"/>
                <a:ea typeface="Open Sans" panose="020B0606030504020204" pitchFamily="34" charset="0"/>
                <a:cs typeface="Open Sans" panose="020B0606030504020204" pitchFamily="34" charset="0"/>
              </a:rPr>
              <a:t>PROVIDER INVESTIGATOR TRAINING</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ROLLOUT: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TBD </a:t>
            </a:r>
            <a:r>
              <a:rPr lang="en-US" sz="1600" b="1"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TIME COMMITMENT: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TBD </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(after pilot)</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REQUIRED COMPLETION DATE: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August15, 2021 </a:t>
            </a:r>
            <a:b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br>
            <a:r>
              <a:rPr lang="en-US" sz="12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r>
              <a:rPr lang="en-US" sz="12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for at least 1 Certified Provider Investigator per Provider on-going with new staff</a:t>
            </a:r>
            <a:r>
              <a:rPr lang="en-US" sz="12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TEST: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Inside training module</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PLATFORM: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QuILTSS INSTITUTE</a:t>
            </a:r>
          </a:p>
          <a:p>
            <a:r>
              <a:rPr lang="en-US" sz="1600" b="1" i="1" dirty="0">
                <a:solidFill>
                  <a:schemeClr val="accent2">
                    <a:lumMod val="50000"/>
                  </a:schemeClr>
                </a:solidFill>
                <a:latin typeface="Open Sans" panose="020B0606030504020204" pitchFamily="34" charset="0"/>
                <a:ea typeface="Open Sans" panose="020B0606030504020204" pitchFamily="34" charset="0"/>
                <a:cs typeface="Open Sans" panose="020B0606030504020204" pitchFamily="34" charset="0"/>
              </a:rPr>
              <a:t>Note: This training has not been released yet. Registered staff will receive a notification once available.</a:t>
            </a:r>
          </a:p>
          <a:p>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400" dirty="0">
                <a:latin typeface="Open Sans" panose="020B0606030504020204" pitchFamily="34" charset="0"/>
                <a:ea typeface="Open Sans" panose="020B0606030504020204" pitchFamily="34" charset="0"/>
                <a:cs typeface="Open Sans" panose="020B0606030504020204" pitchFamily="34" charset="0"/>
              </a:rPr>
              <a:t>This training is for service providers including Employment Community First Choices program, The Choices Program, 1915c Waiver programs, The Katie Beckett Waiver and Intermediate Care Facilities This training is for everyone working in home and community-based services (HCBS).</a:t>
            </a:r>
          </a:p>
          <a:p>
            <a:pPr algn="just"/>
            <a:endParaRPr lang="en-US" sz="14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400" dirty="0">
                <a:latin typeface="Open Sans" panose="020B0606030504020204" pitchFamily="34" charset="0"/>
                <a:ea typeface="Open Sans" panose="020B0606030504020204" pitchFamily="34" charset="0"/>
                <a:cs typeface="Open Sans" panose="020B0606030504020204" pitchFamily="34" charset="0"/>
              </a:rPr>
              <a:t>All providers are required to have a Provider Investigator on staff or be contracted with another provider agency to utilize their Provider Investigator, unless noted as exempt below.  The utilization of another provider’s Provider Investigator must be documented and approved by DIDD and include Business Associate Agreement for the exchange of protected health information. </a:t>
            </a:r>
          </a:p>
          <a:p>
            <a:pPr algn="just"/>
            <a:endParaRPr lang="en-US" sz="14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400" dirty="0">
                <a:latin typeface="Open Sans" panose="020B0606030504020204" pitchFamily="34" charset="0"/>
                <a:ea typeface="Open Sans" panose="020B0606030504020204" pitchFamily="34" charset="0"/>
                <a:cs typeface="Open Sans" panose="020B0606030504020204" pitchFamily="34" charset="0"/>
              </a:rPr>
              <a:t>The Provider Investigator training consists of 8 Modules that introduces the REM system, definitions, investigations process, collection of evidence, report writing and Due Process system.  Each Module should take between 2-4 hours.  This is a self-paced web-based training course that must be completed within 30 calendar days of being assigned the course.</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200" i="1" dirty="0">
                <a:latin typeface="Open Sans" panose="020B0606030504020204" pitchFamily="34" charset="0"/>
                <a:ea typeface="Open Sans" panose="020B0606030504020204" pitchFamily="34" charset="0"/>
                <a:cs typeface="Open Sans" panose="020B0606030504020204" pitchFamily="34" charset="0"/>
              </a:rPr>
              <a:t>Note:  Exempt providers are Persons Supported that are employers through the Self Directed (SD) or Fiscal Employment Agent (FEA) and ancillary providers such as Home Improvement/Home Modification contractors, Pharmacy, Pest Control, Behavioral Service, Nutritionist, Physical Therapist, or single person employers. DIDD State investigators will conduct Tier 2 investigations for providers of this category, as they typically involve multiple providers.</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Registration Form </a:t>
            </a:r>
            <a:r>
              <a:rPr lang="en-US" sz="1600" dirty="0">
                <a:latin typeface="Open Sans" panose="020B0606030504020204" pitchFamily="34" charset="0"/>
                <a:ea typeface="Open Sans" panose="020B0606030504020204" pitchFamily="34" charset="0"/>
                <a:cs typeface="Open Sans" panose="020B0606030504020204" pitchFamily="34" charset="0"/>
              </a:rPr>
              <a:t>is located at: </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tn.gov/</a:t>
            </a:r>
            <a:r>
              <a:rPr lang="en-US" sz="1600" dirty="0" err="1">
                <a:solidFill>
                  <a:schemeClr val="accent1"/>
                </a:solidFill>
                <a:latin typeface="Open Sans" panose="020B0606030504020204" pitchFamily="34" charset="0"/>
                <a:ea typeface="Open Sans" panose="020B0606030504020204" pitchFamily="34" charset="0"/>
                <a:cs typeface="Open Sans" panose="020B0606030504020204" pitchFamily="34" charset="0"/>
              </a:rPr>
              <a:t>didd</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/rem</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DEADLINE FOR REGISTRATION: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MARCH 15, 2021</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83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602D12-6D7A-406E-B7B2-04A111CD4BB2}"/>
              </a:ext>
            </a:extLst>
          </p:cNvPr>
          <p:cNvSpPr>
            <a:spLocks noGrp="1"/>
          </p:cNvSpPr>
          <p:nvPr>
            <p:ph type="title"/>
          </p:nvPr>
        </p:nvSpPr>
        <p:spPr/>
        <p:txBody>
          <a:bodyPr/>
          <a:lstStyle/>
          <a:p>
            <a:r>
              <a:rPr lang="en-US" dirty="0"/>
              <a:t>Reportable Event Management</a:t>
            </a:r>
          </a:p>
        </p:txBody>
      </p:sp>
      <p:sp>
        <p:nvSpPr>
          <p:cNvPr id="5" name="TextBox 4">
            <a:extLst>
              <a:ext uri="{FF2B5EF4-FFF2-40B4-BE49-F238E27FC236}">
                <a16:creationId xmlns:a16="http://schemas.microsoft.com/office/drawing/2014/main" id="{0B98D4F0-5320-4884-83A0-5C2237366CB5}"/>
              </a:ext>
            </a:extLst>
          </p:cNvPr>
          <p:cNvSpPr txBox="1"/>
          <p:nvPr/>
        </p:nvSpPr>
        <p:spPr>
          <a:xfrm>
            <a:off x="3153397" y="428178"/>
            <a:ext cx="8571433" cy="5755422"/>
          </a:xfrm>
          <a:prstGeom prst="rect">
            <a:avLst/>
          </a:prstGeom>
          <a:noFill/>
        </p:spPr>
        <p:txBody>
          <a:bodyPr wrap="square" rtlCol="0">
            <a:spAutoFit/>
          </a:bodyPr>
          <a:lstStyle/>
          <a:p>
            <a:r>
              <a:rPr lang="en-US" sz="2400" b="1" dirty="0">
                <a:latin typeface="Open Sans" panose="020B0606030504020204" pitchFamily="34" charset="0"/>
                <a:ea typeface="Open Sans" panose="020B0606030504020204" pitchFamily="34" charset="0"/>
                <a:cs typeface="Open Sans" panose="020B0606030504020204" pitchFamily="34" charset="0"/>
              </a:rPr>
              <a:t>PROVIDER REPORTABLE EVENT RESPONSE TEAM </a:t>
            </a:r>
            <a:r>
              <a:rPr lang="en-US" sz="2400" dirty="0">
                <a:latin typeface="Open Sans" panose="020B0606030504020204" pitchFamily="34" charset="0"/>
                <a:ea typeface="Open Sans" panose="020B0606030504020204" pitchFamily="34" charset="0"/>
                <a:cs typeface="Open Sans" panose="020B0606030504020204" pitchFamily="34" charset="0"/>
              </a:rPr>
              <a:t>(PRERT) </a:t>
            </a:r>
            <a:r>
              <a:rPr lang="en-US" sz="2000" i="1" dirty="0">
                <a:solidFill>
                  <a:srgbClr val="000000"/>
                </a:solidFill>
                <a:latin typeface="Open Sans" panose="020B0606030504020204" pitchFamily="34" charset="0"/>
                <a:ea typeface="Open Sans" panose="020B0606030504020204" pitchFamily="34" charset="0"/>
                <a:cs typeface="Open Sans" panose="020B0606030504020204" pitchFamily="34" charset="0"/>
              </a:rPr>
              <a:t>formally</a:t>
            </a:r>
            <a:r>
              <a:rPr lang="en-US" sz="20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 PROVIDER INCIDENT REVIEW COMMITTEE </a:t>
            </a:r>
            <a:r>
              <a:rPr lang="en-US" sz="2000" dirty="0">
                <a:solidFill>
                  <a:srgbClr val="000000"/>
                </a:solidFill>
                <a:latin typeface="Open Sans" panose="020B0606030504020204" pitchFamily="34" charset="0"/>
                <a:ea typeface="Open Sans" panose="020B0606030504020204" pitchFamily="34" charset="0"/>
                <a:cs typeface="Open Sans" panose="020B0606030504020204" pitchFamily="34" charset="0"/>
              </a:rPr>
              <a:t>(PIRC)</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ROLLOUT: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APRIL 1, 2021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TIME COMMITMENT: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1-1.5 HOURS</a:t>
            </a:r>
            <a:endPar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REQUIRED COMPLETION DATE: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August 20, 2021 </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on-going with new staff</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endPar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TEST: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NONE</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PLATFORM: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RELIAS and Resources Section of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hlinkClick r:id="rId2"/>
              </a:rPr>
              <a:t>https://www.tn.gov/didd/providers/r-e-m/rem-resources.html</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p>
          <a:p>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training is for the Provider’s Event Management Coordinator (formerly Incident Management Coordinator) and any additional designees a provider chooses.  Each contracted provider is responsible for the designation of an EMC.  </a:t>
            </a:r>
            <a:r>
              <a:rPr lang="en-US" sz="1600" i="1" dirty="0">
                <a:latin typeface="Open Sans" panose="020B0606030504020204" pitchFamily="34" charset="0"/>
                <a:ea typeface="Open Sans" panose="020B0606030504020204" pitchFamily="34" charset="0"/>
                <a:cs typeface="Open Sans" panose="020B0606030504020204" pitchFamily="34" charset="0"/>
              </a:rPr>
              <a:t>Providers include 1915(c), Employment and Community First Choices (ECF), Choices, Katie Beckett, and Intermediate Care Facilities. This training is for everyone working in home and community-based services (HCBS) that provide day, residential and personal assistance services will establish a Provider Reportable Event Review Team (PRERT)</a:t>
            </a:r>
            <a:r>
              <a:rPr lang="en-US" sz="1600" dirty="0">
                <a:latin typeface="Open Sans" panose="020B0606030504020204" pitchFamily="34" charset="0"/>
                <a:ea typeface="Open Sans" panose="020B0606030504020204" pitchFamily="34" charset="0"/>
                <a:cs typeface="Open Sans" panose="020B0606030504020204" pitchFamily="34" charset="0"/>
              </a:rPr>
              <a:t>.  </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The purpose of the PRERT is to review and evaluate the provider’s reportable events, investigations, and trends to inform internal prevention strategies.  The PRERT shall meet regularly, but no less than monthly, and membership and representation is specific to each provider’s Event Management policy.  PRERT meetings will be documented and will reflect discussion and follow up actions concerning reported events and investigations, their causes, actions taken, and recommendations made by the review team.</a:t>
            </a:r>
          </a:p>
        </p:txBody>
      </p:sp>
    </p:spTree>
    <p:extLst>
      <p:ext uri="{BB962C8B-B14F-4D97-AF65-F5344CB8AC3E}">
        <p14:creationId xmlns:p14="http://schemas.microsoft.com/office/powerpoint/2010/main" val="1621624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602D12-6D7A-406E-B7B2-04A111CD4BB2}"/>
              </a:ext>
            </a:extLst>
          </p:cNvPr>
          <p:cNvSpPr>
            <a:spLocks noGrp="1"/>
          </p:cNvSpPr>
          <p:nvPr>
            <p:ph type="title"/>
          </p:nvPr>
        </p:nvSpPr>
        <p:spPr/>
        <p:txBody>
          <a:bodyPr/>
          <a:lstStyle/>
          <a:p>
            <a:r>
              <a:rPr lang="en-US" dirty="0"/>
              <a:t>Reportable Event Management</a:t>
            </a:r>
          </a:p>
        </p:txBody>
      </p:sp>
      <p:sp>
        <p:nvSpPr>
          <p:cNvPr id="5" name="TextBox 4">
            <a:extLst>
              <a:ext uri="{FF2B5EF4-FFF2-40B4-BE49-F238E27FC236}">
                <a16:creationId xmlns:a16="http://schemas.microsoft.com/office/drawing/2014/main" id="{0B98D4F0-5320-4884-83A0-5C2237366CB5}"/>
              </a:ext>
            </a:extLst>
          </p:cNvPr>
          <p:cNvSpPr txBox="1"/>
          <p:nvPr/>
        </p:nvSpPr>
        <p:spPr>
          <a:xfrm>
            <a:off x="3153397" y="391286"/>
            <a:ext cx="8528703" cy="4985980"/>
          </a:xfrm>
          <a:prstGeom prst="rect">
            <a:avLst/>
          </a:prstGeom>
          <a:noFill/>
        </p:spPr>
        <p:txBody>
          <a:bodyPr wrap="square" rtlCol="0">
            <a:spAutoFit/>
          </a:bodyPr>
          <a:lstStyle/>
          <a:p>
            <a:r>
              <a:rPr lang="en-US" sz="2400" b="1" dirty="0">
                <a:latin typeface="Open Sans" panose="020B0606030504020204" pitchFamily="34" charset="0"/>
                <a:ea typeface="Open Sans" panose="020B0606030504020204" pitchFamily="34" charset="0"/>
                <a:cs typeface="Open Sans" panose="020B0606030504020204" pitchFamily="34" charset="0"/>
              </a:rPr>
              <a:t>REPORTABLE EVENT FORM TRAINING</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ROLLOUT: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APRIL 1, 2021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TIME COMMITMENT: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1.5 - 2 HOURS </a:t>
            </a:r>
            <a:endPar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REQUIRED COMPLETION DATE: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August</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20, 2021 </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on-going with new staff</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TEST: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 questions</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PLATFORM: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RELIAS </a:t>
            </a:r>
            <a:r>
              <a:rPr lang="en-US" u="sng" dirty="0">
                <a:hlinkClick r:id="rId2"/>
              </a:rPr>
              <a:t>https://tndidd-pfh0520.training.reliaslearning.com</a:t>
            </a:r>
            <a:r>
              <a:rPr lang="en-US" dirty="0">
                <a:hlinkClick r:id="rId2"/>
              </a:rPr>
              <a:t>/</a:t>
            </a:r>
            <a:r>
              <a:rPr lang="en-US" dirty="0"/>
              <a: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&amp; TRAIN THE TRAINER </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for specific Providers</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t>
            </a:r>
          </a:p>
          <a:p>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training is for the Provider’s Event Management Coordinator (formerly Incident Management Coordinator) and Direct Care and Support </a:t>
            </a:r>
            <a:r>
              <a:rPr lang="en-US" sz="1600" dirty="0" err="1">
                <a:latin typeface="Open Sans" panose="020B0606030504020204" pitchFamily="34" charset="0"/>
                <a:ea typeface="Open Sans" panose="020B0606030504020204" pitchFamily="34" charset="0"/>
                <a:cs typeface="Open Sans" panose="020B0606030504020204" pitchFamily="34" charset="0"/>
              </a:rPr>
              <a:t>Support</a:t>
            </a:r>
            <a:r>
              <a:rPr lang="en-US" sz="1600" dirty="0">
                <a:latin typeface="Open Sans" panose="020B0606030504020204" pitchFamily="34" charset="0"/>
                <a:ea typeface="Open Sans" panose="020B0606030504020204" pitchFamily="34" charset="0"/>
                <a:cs typeface="Open Sans" panose="020B0606030504020204" pitchFamily="34" charset="0"/>
              </a:rPr>
              <a:t> Staff. </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Exempt providers are Persons Supported that are employers through the Self Directed (SD) or Fiscal Employment Agent (FEA), ancillary providers such as Home Improvement/Home Modification contractors, Pharmacy,  or Pest Control. </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Each contracted provider is responsible for the designation of an EMC.  Providers include 1915(c), Employment and Community First Choices (ECF), Choices, Katie Beckett, and Intermediate Care Facilities for Individuals with Intellectual Disabilities providers. This training is for everyone working in home and community-based services (HCBS) that provide day, residential and personal assistance services will establish a Provider Reportable Event Review Team (PRERT).</a:t>
            </a:r>
          </a:p>
        </p:txBody>
      </p:sp>
    </p:spTree>
    <p:extLst>
      <p:ext uri="{BB962C8B-B14F-4D97-AF65-F5344CB8AC3E}">
        <p14:creationId xmlns:p14="http://schemas.microsoft.com/office/powerpoint/2010/main" val="2095173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602D12-6D7A-406E-B7B2-04A111CD4BB2}"/>
              </a:ext>
            </a:extLst>
          </p:cNvPr>
          <p:cNvSpPr>
            <a:spLocks noGrp="1"/>
          </p:cNvSpPr>
          <p:nvPr>
            <p:ph type="title"/>
          </p:nvPr>
        </p:nvSpPr>
        <p:spPr/>
        <p:txBody>
          <a:bodyPr/>
          <a:lstStyle/>
          <a:p>
            <a:r>
              <a:rPr lang="en-US" dirty="0"/>
              <a:t>Reportable Event Management</a:t>
            </a:r>
          </a:p>
        </p:txBody>
      </p:sp>
      <p:sp>
        <p:nvSpPr>
          <p:cNvPr id="5" name="TextBox 4">
            <a:extLst>
              <a:ext uri="{FF2B5EF4-FFF2-40B4-BE49-F238E27FC236}">
                <a16:creationId xmlns:a16="http://schemas.microsoft.com/office/drawing/2014/main" id="{0B98D4F0-5320-4884-83A0-5C2237366CB5}"/>
              </a:ext>
            </a:extLst>
          </p:cNvPr>
          <p:cNvSpPr txBox="1"/>
          <p:nvPr/>
        </p:nvSpPr>
        <p:spPr>
          <a:xfrm>
            <a:off x="3136305" y="1751617"/>
            <a:ext cx="8571433" cy="3108543"/>
          </a:xfrm>
          <a:prstGeom prst="rect">
            <a:avLst/>
          </a:prstGeom>
          <a:noFill/>
        </p:spPr>
        <p:txBody>
          <a:bodyPr wrap="square" rtlCol="0">
            <a:spAutoFit/>
          </a:bodyPr>
          <a:lstStyle/>
          <a:p>
            <a:r>
              <a:rPr lang="en-US" sz="2400" b="1" dirty="0">
                <a:latin typeface="Open Sans" panose="020B0606030504020204" pitchFamily="34" charset="0"/>
                <a:ea typeface="Open Sans" panose="020B0606030504020204" pitchFamily="34" charset="0"/>
                <a:cs typeface="Open Sans" panose="020B0606030504020204" pitchFamily="34" charset="0"/>
              </a:rPr>
              <a:t>FAMILIES &amp; PERSONS SUPPORTED INTRODUCTION TO THE EVENT MANAGEMENT ALIGNMENT SYSTEM</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ROLLOUT: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TBD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TIME COMMITMENT: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TBD </a:t>
            </a:r>
            <a:r>
              <a:rPr lang="en-US" sz="1600" i="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(after pilot)</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REQUIRED COMPLETION DATE: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TBD</a:t>
            </a:r>
          </a:p>
          <a:p>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TEST: </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NONE</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EE3124"/>
                </a:solidFill>
                <a:latin typeface="Open Sans" panose="020B0606030504020204" pitchFamily="34" charset="0"/>
                <a:ea typeface="Open Sans" panose="020B0606030504020204" pitchFamily="34" charset="0"/>
                <a:cs typeface="Open Sans" panose="020B0606030504020204" pitchFamily="34" charset="0"/>
              </a:rPr>
              <a:t>|</a:t>
            </a:r>
            <a:r>
              <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PLATFORM: via</a:t>
            </a:r>
            <a:r>
              <a:rPr lang="en-US"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tn.gov/</a:t>
            </a:r>
            <a:r>
              <a:rPr lang="en-US" sz="1600" dirty="0" err="1">
                <a:solidFill>
                  <a:schemeClr val="accent1"/>
                </a:solidFill>
                <a:latin typeface="Open Sans" panose="020B0606030504020204" pitchFamily="34" charset="0"/>
                <a:ea typeface="Open Sans" panose="020B0606030504020204" pitchFamily="34" charset="0"/>
                <a:cs typeface="Open Sans" panose="020B0606030504020204" pitchFamily="34" charset="0"/>
              </a:rPr>
              <a:t>didd</a:t>
            </a:r>
            <a:r>
              <a:rPr lang="en-US" sz="1600" dirty="0">
                <a:solidFill>
                  <a:schemeClr val="accent1"/>
                </a:solidFill>
                <a:latin typeface="Open Sans" panose="020B0606030504020204" pitchFamily="34" charset="0"/>
                <a:ea typeface="Open Sans" panose="020B0606030504020204" pitchFamily="34" charset="0"/>
                <a:cs typeface="Open Sans" panose="020B0606030504020204" pitchFamily="34" charset="0"/>
              </a:rPr>
              <a:t>/rem</a:t>
            </a:r>
          </a:p>
          <a:p>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training is still in development.</a:t>
            </a:r>
          </a:p>
          <a:p>
            <a:pPr algn="just"/>
            <a:endParaRPr lang="en-US" sz="160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600" dirty="0">
                <a:latin typeface="Open Sans" panose="020B0606030504020204" pitchFamily="34" charset="0"/>
                <a:ea typeface="Open Sans" panose="020B0606030504020204" pitchFamily="34" charset="0"/>
                <a:cs typeface="Open Sans" panose="020B0606030504020204" pitchFamily="34" charset="0"/>
              </a:rPr>
              <a:t>This training is for Persons Supported in the 1915(c), Employment and Community First Choices (ECF), Choices, Katie Beckett, and Intermediate Care Facilities for Individuals with Intellectual Disabilities providers and their family members.</a:t>
            </a:r>
          </a:p>
        </p:txBody>
      </p:sp>
    </p:spTree>
    <p:extLst>
      <p:ext uri="{BB962C8B-B14F-4D97-AF65-F5344CB8AC3E}">
        <p14:creationId xmlns:p14="http://schemas.microsoft.com/office/powerpoint/2010/main" val="4084481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O Presentation.pptx" id="{0AF4B524-A012-440D-90E1-42CC8ABBB345}" vid="{346AC64D-7B5D-4E75-969F-8CBDA32E63F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03251C087FD3542AD9D85032D845846" ma:contentTypeVersion="11" ma:contentTypeDescription="Create a new document." ma:contentTypeScope="" ma:versionID="c47f775b853ec45ecef281131b50727b">
  <xsd:schema xmlns:xsd="http://www.w3.org/2001/XMLSchema" xmlns:xs="http://www.w3.org/2001/XMLSchema" xmlns:p="http://schemas.microsoft.com/office/2006/metadata/properties" xmlns:ns3="d0307d45-7858-4d3f-b0da-824b32d9ed1f" xmlns:ns4="154aec4d-5715-48be-bd13-b48a6e83ef8d" targetNamespace="http://schemas.microsoft.com/office/2006/metadata/properties" ma:root="true" ma:fieldsID="181ee2fc0daf754e43caefad8aa9adf0" ns3:_="" ns4:_="">
    <xsd:import namespace="d0307d45-7858-4d3f-b0da-824b32d9ed1f"/>
    <xsd:import namespace="154aec4d-5715-48be-bd13-b48a6e83ef8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307d45-7858-4d3f-b0da-824b32d9ed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4aec4d-5715-48be-bd13-b48a6e83ef8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CA79DD-E7E8-4172-9B0E-233808BEC4BE}">
  <ds:schemaRefs>
    <ds:schemaRef ds:uri="http://schemas.microsoft.com/sharepoint/v3/contenttype/forms"/>
  </ds:schemaRefs>
</ds:datastoreItem>
</file>

<file path=customXml/itemProps2.xml><?xml version="1.0" encoding="utf-8"?>
<ds:datastoreItem xmlns:ds="http://schemas.openxmlformats.org/officeDocument/2006/customXml" ds:itemID="{F8CEAFA5-B0EF-4024-AACB-78F410DED7C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154aec4d-5715-48be-bd13-b48a6e83ef8d"/>
    <ds:schemaRef ds:uri="d0307d45-7858-4d3f-b0da-824b32d9ed1f"/>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88428D5-528C-4166-A5EB-C48B0D01F0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307d45-7858-4d3f-b0da-824b32d9ed1f"/>
    <ds:schemaRef ds:uri="154aec4d-5715-48be-bd13-b48a6e83ef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2723</TotalTime>
  <Words>1259</Words>
  <Application>Microsoft Office PowerPoint</Application>
  <PresentationFormat>Widescreen</PresentationFormat>
  <Paragraphs>65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Open Sans</vt:lpstr>
      <vt:lpstr>Office Theme</vt:lpstr>
      <vt:lpstr>Reportable Event Management Alignment Training</vt:lpstr>
      <vt:lpstr>Reportable Event Management</vt:lpstr>
      <vt:lpstr>Reportable Event Management</vt:lpstr>
      <vt:lpstr>Reportable Event Management</vt:lpstr>
      <vt:lpstr>Reportable Event Management</vt:lpstr>
      <vt:lpstr>Reportable Event Management</vt:lpstr>
      <vt:lpstr>Reportable Event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 - Alignment Training Curriculum</dc:title>
  <dc:creator>John R. McLearran</dc:creator>
  <cp:lastModifiedBy>John R. McLearran</cp:lastModifiedBy>
  <cp:revision>17</cp:revision>
  <dcterms:created xsi:type="dcterms:W3CDTF">2020-06-17T17:58:11Z</dcterms:created>
  <dcterms:modified xsi:type="dcterms:W3CDTF">2021-04-15T18:19:41Z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0x010100103251C087FD3542AD9D85032D845846</vt:lpwstr>
  </property>
</Properties>
</file>